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Default Extension="jpeg" ContentType="image/jpeg"/>
  <Override PartName="/ppt/notesSlides/notesSlide5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  <p:sldMasterId id="2147483689" r:id="rId3"/>
  </p:sldMasterIdLst>
  <p:notesMasterIdLst>
    <p:notesMasterId r:id="rId66"/>
  </p:notesMasterIdLst>
  <p:sldIdLst>
    <p:sldId id="256" r:id="rId4"/>
    <p:sldId id="292" r:id="rId5"/>
    <p:sldId id="293" r:id="rId6"/>
    <p:sldId id="294" r:id="rId7"/>
    <p:sldId id="295" r:id="rId8"/>
    <p:sldId id="296" r:id="rId9"/>
    <p:sldId id="317" r:id="rId10"/>
    <p:sldId id="318" r:id="rId11"/>
    <p:sldId id="326" r:id="rId12"/>
    <p:sldId id="324" r:id="rId13"/>
    <p:sldId id="310" r:id="rId14"/>
    <p:sldId id="311" r:id="rId15"/>
    <p:sldId id="320" r:id="rId16"/>
    <p:sldId id="321" r:id="rId17"/>
    <p:sldId id="322" r:id="rId18"/>
    <p:sldId id="323" r:id="rId19"/>
    <p:sldId id="303" r:id="rId20"/>
    <p:sldId id="304" r:id="rId21"/>
    <p:sldId id="305" r:id="rId22"/>
    <p:sldId id="316" r:id="rId23"/>
    <p:sldId id="325" r:id="rId24"/>
    <p:sldId id="297" r:id="rId25"/>
    <p:sldId id="298" r:id="rId26"/>
    <p:sldId id="299" r:id="rId27"/>
    <p:sldId id="300" r:id="rId28"/>
    <p:sldId id="301" r:id="rId29"/>
    <p:sldId id="302" r:id="rId30"/>
    <p:sldId id="307" r:id="rId31"/>
    <p:sldId id="309" r:id="rId32"/>
    <p:sldId id="312" r:id="rId33"/>
    <p:sldId id="308" r:id="rId34"/>
    <p:sldId id="313" r:id="rId35"/>
    <p:sldId id="314" r:id="rId36"/>
    <p:sldId id="315" r:id="rId37"/>
    <p:sldId id="278" r:id="rId38"/>
    <p:sldId id="279" r:id="rId39"/>
    <p:sldId id="280" r:id="rId40"/>
    <p:sldId id="281" r:id="rId41"/>
    <p:sldId id="282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85" r:id="rId60"/>
    <p:sldId id="286" r:id="rId61"/>
    <p:sldId id="287" r:id="rId62"/>
    <p:sldId id="288" r:id="rId63"/>
    <p:sldId id="289" r:id="rId64"/>
    <p:sldId id="290" r:id="rId65"/>
  </p:sldIdLst>
  <p:sldSz cx="9144000" cy="5143500" type="screen16x9"/>
  <p:notesSz cx="6858000" cy="9144000"/>
  <p:embeddedFontLst>
    <p:embeddedFont>
      <p:font typeface="Helvetica Neue" charset="0"/>
      <p:regular r:id="rId67"/>
      <p:bold r:id="rId68"/>
      <p:italic r:id="rId69"/>
      <p:boldItalic r:id="rId70"/>
    </p:embeddedFont>
    <p:embeddedFont>
      <p:font typeface="微軟正黑體" pitchFamily="34" charset="-120"/>
      <p:regular r:id="rId71"/>
      <p:bold r:id="rId72"/>
    </p:embeddedFont>
    <p:embeddedFont>
      <p:font typeface="Gill Sans" charset="0"/>
      <p:regular r:id="rId73"/>
      <p:bold r:id="rId74"/>
    </p:embeddedFont>
    <p:embeddedFont>
      <p:font typeface="Helvetica Neue Light" charset="0"/>
      <p:regular r:id="rId75"/>
      <p:bold r:id="rId76"/>
      <p:italic r:id="rId77"/>
      <p:boldItalic r:id="rId78"/>
    </p:embeddedFont>
    <p:embeddedFont>
      <p:font typeface="Consolas" pitchFamily="49" charset="0"/>
      <p:regular r:id="rId79"/>
      <p:bold r:id="rId80"/>
      <p:italic r:id="rId81"/>
      <p:boldItalic r:id="rId82"/>
    </p:embeddedFont>
    <p:embeddedFont>
      <p:font typeface="Merriweather Sans" charset="0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3CE9EC6-9A32-4AC2-AFA3-ABCAA7ABF99D}">
  <a:tblStyle styleId="{E3CE9EC6-9A32-4AC2-AFA3-ABCAA7ABF99D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696" y="-6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font" Target="fonts/font18.fntdata"/><Relationship Id="rId7" Type="http://schemas.openxmlformats.org/officeDocument/2006/relationships/slide" Target="slides/slide4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87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16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dd722406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6dd7224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dd722406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6dd72240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dd72240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g26dd722406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0bb5f2c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g290bb5f2c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dd72240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26dd722406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dd722406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6dd72240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dd722406_0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6dd72240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dd722406_0_1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6dd72240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0bb5f2c6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90bb5f2c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dd722406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26dd72240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dd722406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6dd72240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dd722406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6dd72240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cbb599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cbb599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dd72240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Google Shape;437;g26dd722406_0_2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6dd722406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g26dd722406_0_2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dd722406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g26dd722406_0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rasbt.github.io/mlxtend/user_guide/general_concepts/activation-functions/" TargetMode="Externa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://excelsior-cjh.tistory.com/entry/RNN-LSTMLong-Short-Term-Memory-network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hyperlink" Target="http://rasbt.github.io/mlxtend/user_guide/general_concepts/activation-functions/" TargetMode="Externa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hyperlink" Target="http://rasbt.github.io/mlxtend/user_guide/general_concepts/activation-functions/" TargetMode="Externa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hyperlink" Target="http://rasbt.github.io/mlxtend/user_guide/general_concepts/activation-function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ee87.github.io/data%20science/deep%20learning/visualising-activation-functions-in-neural-network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Neural Network</a:t>
            </a:r>
            <a:endParaRPr sz="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neural network?</a:t>
            </a:r>
            <a:endParaRPr sz="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5736" y="14916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由多個神經元，互相連接組成的網路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627571">
            <a:off x="3307928" y="2203278"/>
            <a:ext cx="1800200" cy="171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9952" y="141962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27" y="2139702"/>
            <a:ext cx="75243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Neural network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656" y="1419622"/>
            <a:ext cx="64087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又稱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Artificial Neural Network(ANN)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，類神經網路，人工神經網路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模仿生物大腦結構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數學或計算模型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對函數取估計或近似值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由大量神經元互相連接組成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用外部的資料改變內部結構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為一自適應系統，即具備學習能力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近幾年已放棄模擬生物學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使用統計和訊號處理方法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Structure of a deep </a:t>
            </a:r>
            <a:r>
              <a:rPr lang="en-US" altLang="zh-TW" dirty="0" err="1" smtClean="0"/>
              <a:t>nn</a:t>
            </a:r>
            <a:r>
              <a:rPr lang="en-US" altLang="zh-TW" dirty="0" smtClean="0"/>
              <a:t> or</a:t>
            </a:r>
            <a:br>
              <a:rPr lang="en-US" altLang="zh-TW" dirty="0" smtClean="0"/>
            </a:br>
            <a:r>
              <a:rPr lang="en-US" altLang="zh-TW" dirty="0" err="1" smtClean="0"/>
              <a:t>f</a:t>
            </a:r>
            <a:r>
              <a:rPr lang="en-US" altLang="zh-TW" dirty="0" err="1" smtClean="0"/>
              <a:t>eedforward</a:t>
            </a:r>
            <a:r>
              <a:rPr lang="en-US" altLang="zh-TW" dirty="0" smtClean="0"/>
              <a:t> neural network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648" y="1419622"/>
            <a:ext cx="6189663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多重感知器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Multi-layer 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(MLP)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851670"/>
            <a:ext cx="697650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851670"/>
            <a:ext cx="66247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輸出值為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的神經元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Frank Rosenblatt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1950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年代發明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輸入值也是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1(binary)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首度引入了權重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(weights)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的概念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首度引入了門檻值的概念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1347614"/>
            <a:ext cx="288925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3147814"/>
            <a:ext cx="554025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720" y="987574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1720" y="3723878"/>
            <a:ext cx="516935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896" y="1707654"/>
            <a:ext cx="53285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單個神經細胞可被視為一種只有兩種狀態的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機器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啟動時為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TRUE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未啟動為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FALSE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狀態取決於來自其它神經細胞的信號量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抑制或增強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有一個門檻值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信號量超過門檻值則啟動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未超過則不啟動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啟動後，則把這個值再傳給下一個神經細胞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2" descr="C:\Users\joshhu\Desktop\1280px-Complete_neuron_cell_diagram_zh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779662"/>
            <a:ext cx="2673036" cy="19442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760" y="1707654"/>
            <a:ext cx="4896544" cy="3076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27;p48"/>
          <p:cNvSpPr txBox="1">
            <a:spLocks noGrp="1"/>
          </p:cNvSpPr>
          <p:nvPr>
            <p:ph type="title"/>
          </p:nvPr>
        </p:nvSpPr>
        <p:spPr>
          <a:xfrm>
            <a:off x="539552" y="123478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感知器的問題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851670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無法處理互斥及迴路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電腦無運算能力處理大型神經網路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635646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天氣好不好？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女友或男友陪不陪？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是不是在小巨蛋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才有捷運坐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5856" y="336383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923678"/>
            <a:ext cx="61926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天氣好不好？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女友或男友陪不陪？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是不是在小巨蛋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才有捷運坐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天氣好壞都可以，反正室內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635646"/>
            <a:ext cx="6192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天氣好不好？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女友或男友陪不陪？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是不是在小巨蛋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才有捷運坐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天氣好壞都可以，反正室內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635646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晴天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女友或男友陪？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(x2=3)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在小巨蛋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(x3=2)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天氣好壞都可以，反正室內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(w2=3)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(w3=2)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1+9+4 = 14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晴天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蔡依林陪我去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在殯儀館舉辦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(x3=-10)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天氣好壞都可以，反正室內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(w2=3)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(w3=2)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1+30+-20 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987574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晴天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兩個女友都說要陪我去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(x2=-50)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在馬爾地夫免費機票招待我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(x3=+30)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天氣好壞都可以，反正室內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(w2=3)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(w3=2)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1-150+60 = -89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當然不能去！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Use 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 doing</a:t>
            </a:r>
            <a:b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logic gate NAND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9792" y="1707654"/>
            <a:ext cx="3658471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771800" y="3723878"/>
            <a:ext cx="38164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x1=1</a:t>
            </a:r>
          </a:p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X2=1</a:t>
            </a:r>
          </a:p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Sum + b = -4 &lt; 3 -&gt; 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The meaning of weight/bias updates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1275606"/>
            <a:ext cx="6120680" cy="341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15408" y="1779662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個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神經細胞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a1-an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輸入值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來自其它神經元的信號量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w1-wn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權重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b 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傳遞函數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信號量輸出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只有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而無法微調的感知器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3728" y="1419622"/>
            <a:ext cx="48965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當微調</a:t>
            </a:r>
            <a:r>
              <a:rPr lang="en-US" altLang="zh-TW" sz="2800" b="1" dirty="0" smtClean="0">
                <a:latin typeface="微軟正黑體" pitchFamily="34" charset="-120"/>
                <a:ea typeface="微軟正黑體" pitchFamily="34" charset="-120"/>
              </a:rPr>
              <a:t>w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800" b="1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時，最後的輸出</a:t>
            </a:r>
            <a:r>
              <a:rPr lang="en-US" altLang="zh-TW" sz="2800" b="1" dirty="0" smtClean="0">
                <a:latin typeface="微軟正黑體" pitchFamily="34" charset="-120"/>
                <a:ea typeface="微軟正黑體" pitchFamily="34" charset="-120"/>
              </a:rPr>
              <a:t>output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會突然變成完全相反的結果，就算使用多個感知器組成的</a:t>
            </a:r>
            <a:r>
              <a:rPr lang="en-US" altLang="zh-TW" sz="2800" b="1" dirty="0" err="1" smtClean="0">
                <a:latin typeface="微軟正黑體" pitchFamily="34" charset="-120"/>
                <a:ea typeface="微軟正黑體" pitchFamily="34" charset="-120"/>
              </a:rPr>
              <a:t>nn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，也會輸出最後完全相反的結果，而無法達到學習的目的</a:t>
            </a:r>
            <a:endParaRPr lang="zh-TW" altLang="en-US" sz="2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Smooth it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1347614"/>
            <a:ext cx="288925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2715766"/>
            <a:ext cx="554025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411760" y="4227934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What if we can output something in between?</a:t>
            </a:r>
            <a:endParaRPr lang="zh-TW" altLang="en-US" sz="1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3363838"/>
            <a:ext cx="66247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讓輸出值介於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之間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w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有微小改變時，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output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也是微小改變。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整個網路因此具備有學習能力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讓這個世界不要這麼絕對，有點機率的味道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491630"/>
            <a:ext cx="344736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2211710"/>
            <a:ext cx="357496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2283718"/>
            <a:ext cx="415718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1419622"/>
            <a:ext cx="5112568" cy="325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067694"/>
            <a:ext cx="5727700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6"/>
            <a:ext cx="4782393" cy="3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7"/>
            <a:ext cx="283908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851670"/>
            <a:ext cx="3460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 rot="1895223">
            <a:off x="3750752" y="2056102"/>
            <a:ext cx="141195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813" y="1506538"/>
            <a:ext cx="7554228" cy="293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647" y="1923678"/>
            <a:ext cx="1042653" cy="97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5791" y="1923678"/>
            <a:ext cx="1051467" cy="100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8825" y="1923678"/>
            <a:ext cx="1062550" cy="100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34795" y="1923678"/>
            <a:ext cx="114230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863503" y="2931790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Single pixel</a:t>
            </a:r>
            <a:endParaRPr lang="zh-TW" altLang="en-US" sz="10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113" y="1923678"/>
            <a:ext cx="110323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367181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Lines</a:t>
            </a:r>
            <a:endParaRPr lang="zh-TW" altLang="en-US" sz="1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96795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Shapes</a:t>
            </a:r>
            <a:endParaRPr lang="zh-TW" altLang="en-US" sz="1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336111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Objects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3225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Face</a:t>
            </a:r>
            <a:endParaRPr lang="zh-TW" altLang="en-US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9527" y="3219822"/>
            <a:ext cx="75243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文字方塊 19"/>
          <p:cNvSpPr txBox="1"/>
          <p:nvPr/>
        </p:nvSpPr>
        <p:spPr>
          <a:xfrm>
            <a:off x="244767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Pixels</a:t>
            </a:r>
            <a:endParaRPr lang="zh-TW" altLang="en-US" sz="1000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63504" y="1923677"/>
            <a:ext cx="1008111" cy="99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944" y="1563638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PHD </a:t>
            </a: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Program Application</a:t>
            </a:r>
            <a:endParaRPr dirty="0"/>
          </a:p>
        </p:txBody>
      </p:sp>
      <p:graphicFrame>
        <p:nvGraphicFramePr>
          <p:cNvPr id="195" name="Google Shape;195;p46"/>
          <p:cNvGraphicFramePr/>
          <p:nvPr/>
        </p:nvGraphicFramePr>
        <p:xfrm>
          <a:off x="918114" y="1641000"/>
          <a:ext cx="2907600" cy="1861500"/>
        </p:xfrm>
        <a:graphic>
          <a:graphicData uri="http://schemas.openxmlformats.org/drawingml/2006/table">
            <a:tbl>
              <a:tblPr firstRow="1" firstCol="1">
                <a:noFill/>
                <a:tableStyleId>{E3CE9EC6-9A32-4AC2-AFA3-ABCAA7ABF99D}</a:tableStyleId>
              </a:tblPr>
              <a:tblGrid>
                <a:gridCol w="1453800"/>
                <a:gridCol w="1453800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>
                          <a:solidFill>
                            <a:srgbClr val="FFFFFF"/>
                          </a:solidFill>
                        </a:rPr>
                        <a:t>GPA (a)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Admission?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 dirty="0">
                          <a:solidFill>
                            <a:srgbClr val="FFFFFF"/>
                          </a:solidFill>
                        </a:rPr>
                        <a:t>2.1</a:t>
                      </a:r>
                      <a:endParaRPr sz="500" dirty="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4.2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1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3.1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3.3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1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46"/>
          <p:cNvSpPr txBox="1"/>
          <p:nvPr/>
        </p:nvSpPr>
        <p:spPr>
          <a:xfrm>
            <a:off x="819931" y="383519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197" name="Google Shape;197;p46"/>
          <p:cNvSpPr txBox="1"/>
          <p:nvPr/>
        </p:nvSpPr>
        <p:spPr>
          <a:xfrm>
            <a:off x="2436511" y="383519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sp>
        <p:nvSpPr>
          <p:cNvPr id="198" name="Google Shape;198;p46"/>
          <p:cNvSpPr/>
          <p:nvPr/>
        </p:nvSpPr>
        <p:spPr>
          <a:xfrm>
            <a:off x="6012278" y="2379061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199" name="Google Shape;199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567" y="2401464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46"/>
          <p:cNvCxnSpPr/>
          <p:nvPr/>
        </p:nvCxnSpPr>
        <p:spPr>
          <a:xfrm>
            <a:off x="5558915" y="2479074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01" name="Google Shape;201;p46"/>
          <p:cNvCxnSpPr/>
          <p:nvPr/>
        </p:nvCxnSpPr>
        <p:spPr>
          <a:xfrm>
            <a:off x="6795362" y="2617186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02" name="Google Shape;202;p46"/>
          <p:cNvSpPr/>
          <p:nvPr/>
        </p:nvSpPr>
        <p:spPr>
          <a:xfrm>
            <a:off x="7235173" y="2379061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03" name="Google Shape;203;p46"/>
          <p:cNvCxnSpPr/>
          <p:nvPr/>
        </p:nvCxnSpPr>
        <p:spPr>
          <a:xfrm>
            <a:off x="7886733" y="2617186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04" name="Google Shape;204;p4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9598" y="2415650"/>
            <a:ext cx="132766" cy="13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GPA enough?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about experience and others?</a:t>
            </a:r>
            <a:endParaRPr/>
          </a:p>
        </p:txBody>
      </p:sp>
      <p:graphicFrame>
        <p:nvGraphicFramePr>
          <p:cNvPr id="210" name="Google Shape;210;p47"/>
          <p:cNvGraphicFramePr/>
          <p:nvPr/>
        </p:nvGraphicFramePr>
        <p:xfrm>
          <a:off x="1630264" y="1686436"/>
          <a:ext cx="2870850" cy="1861500"/>
        </p:xfrm>
        <a:graphic>
          <a:graphicData uri="http://schemas.openxmlformats.org/drawingml/2006/table">
            <a:tbl>
              <a:tblPr firstRow="1" firstCol="1">
                <a:noFill/>
                <a:tableStyleId>{E3CE9EC6-9A32-4AC2-AFA3-ABCAA7ABF99D}</a:tableStyleId>
              </a:tblPr>
              <a:tblGrid>
                <a:gridCol w="1435425"/>
                <a:gridCol w="1435425"/>
              </a:tblGrid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500" u="none" strike="noStrike" cap="none"/>
                        <a:t>Experience (b)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Admission?</a:t>
                      </a:r>
                      <a:endParaRPr sz="500"/>
                    </a:p>
                  </a:txBody>
                  <a:tcPr marL="19050" marR="19050" marT="19050" marB="19050" anchor="ctr"/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0.1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0.8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1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0.9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0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</a:tr>
              <a:tr h="37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</a:rPr>
                        <a:t>0.2</a:t>
                      </a:r>
                      <a:endParaRPr sz="500"/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800" u="none" strike="noStrike" cap="none"/>
                        <a:t>1</a:t>
                      </a:r>
                      <a:endParaRPr sz="500"/>
                    </a:p>
                  </a:txBody>
                  <a:tcPr marL="19050" marR="19050" marT="19050" marB="19050" anchor="ctr">
                    <a:lnR w="12700" cap="flat" cmpd="sng">
                      <a:solidFill>
                        <a:srgbClr val="5D5D5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6060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11" name="Google Shape;211;p47"/>
          <p:cNvSpPr txBox="1"/>
          <p:nvPr/>
        </p:nvSpPr>
        <p:spPr>
          <a:xfrm>
            <a:off x="463857" y="3835198"/>
            <a:ext cx="207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2.1, 0.1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4.2, 0.8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3.1, 0.9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3.3, 0.2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212" name="Google Shape;212;p47"/>
          <p:cNvSpPr txBox="1"/>
          <p:nvPr/>
        </p:nvSpPr>
        <p:spPr>
          <a:xfrm>
            <a:off x="2728492" y="383519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pic>
        <p:nvPicPr>
          <p:cNvPr id="213" name="Google Shape;213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87" y="1640665"/>
            <a:ext cx="1590158" cy="195707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7"/>
          <p:cNvSpPr/>
          <p:nvPr/>
        </p:nvSpPr>
        <p:spPr>
          <a:xfrm>
            <a:off x="6012278" y="2379061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215" name="Google Shape;215;p4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0567" y="2401464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47"/>
          <p:cNvCxnSpPr/>
          <p:nvPr/>
        </p:nvCxnSpPr>
        <p:spPr>
          <a:xfrm>
            <a:off x="5558915" y="2479074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7" name="Google Shape;217;p47"/>
          <p:cNvCxnSpPr/>
          <p:nvPr/>
        </p:nvCxnSpPr>
        <p:spPr>
          <a:xfrm>
            <a:off x="6795362" y="2617186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18" name="Google Shape;218;p47"/>
          <p:cNvSpPr/>
          <p:nvPr/>
        </p:nvSpPr>
        <p:spPr>
          <a:xfrm>
            <a:off x="7235173" y="2379061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19" name="Google Shape;219;p47"/>
          <p:cNvCxnSpPr/>
          <p:nvPr/>
        </p:nvCxnSpPr>
        <p:spPr>
          <a:xfrm>
            <a:off x="7886733" y="2617186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0" name="Google Shape;220;p47"/>
          <p:cNvCxnSpPr/>
          <p:nvPr/>
        </p:nvCxnSpPr>
        <p:spPr>
          <a:xfrm>
            <a:off x="5554153" y="2764824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21" name="Google Shape;221;p47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9598" y="2415650"/>
            <a:ext cx="132766" cy="13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65676" y="2643683"/>
            <a:ext cx="112168" cy="20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Matrix Multiplication</a:t>
            </a:r>
            <a:endParaRPr/>
          </a:p>
        </p:txBody>
      </p:sp>
      <p:sp>
        <p:nvSpPr>
          <p:cNvPr id="228" name="Google Shape;228;p48"/>
          <p:cNvSpPr/>
          <p:nvPr/>
        </p:nvSpPr>
        <p:spPr>
          <a:xfrm>
            <a:off x="5990914" y="1871662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229" name="Google Shape;229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9204" y="1894065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48"/>
          <p:cNvCxnSpPr/>
          <p:nvPr/>
        </p:nvCxnSpPr>
        <p:spPr>
          <a:xfrm>
            <a:off x="5537551" y="197167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31" name="Google Shape;231;p48"/>
          <p:cNvCxnSpPr/>
          <p:nvPr/>
        </p:nvCxnSpPr>
        <p:spPr>
          <a:xfrm>
            <a:off x="6773998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32" name="Google Shape;232;p48"/>
          <p:cNvSpPr/>
          <p:nvPr/>
        </p:nvSpPr>
        <p:spPr>
          <a:xfrm>
            <a:off x="7213808" y="1871662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33" name="Google Shape;233;p48"/>
          <p:cNvCxnSpPr/>
          <p:nvPr/>
        </p:nvCxnSpPr>
        <p:spPr>
          <a:xfrm>
            <a:off x="7865370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34" name="Google Shape;234;p48"/>
          <p:cNvCxnSpPr/>
          <p:nvPr/>
        </p:nvCxnSpPr>
        <p:spPr>
          <a:xfrm>
            <a:off x="5532788" y="225742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35" name="Google Shape;235;p48"/>
          <p:cNvSpPr txBox="1"/>
          <p:nvPr/>
        </p:nvSpPr>
        <p:spPr>
          <a:xfrm>
            <a:off x="391932" y="1721048"/>
            <a:ext cx="207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2.1, 0.1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4.2, 0.8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3.1, 0.9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3.3, 0.2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236" name="Google Shape;236;p48"/>
          <p:cNvSpPr txBox="1"/>
          <p:nvPr/>
        </p:nvSpPr>
        <p:spPr>
          <a:xfrm>
            <a:off x="2656568" y="172104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pic>
        <p:nvPicPr>
          <p:cNvPr id="237" name="Google Shape;237;p4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8234" y="1908251"/>
            <a:ext cx="132765" cy="13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4312" y="2136283"/>
            <a:ext cx="112167" cy="20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9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Matrix Multiplication</a:t>
            </a:r>
            <a:endParaRPr/>
          </a:p>
        </p:txBody>
      </p:sp>
      <p:sp>
        <p:nvSpPr>
          <p:cNvPr id="244" name="Google Shape;244;p49"/>
          <p:cNvSpPr/>
          <p:nvPr/>
        </p:nvSpPr>
        <p:spPr>
          <a:xfrm>
            <a:off x="5990914" y="1871662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245" name="Google Shape;245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9204" y="1894065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49"/>
          <p:cNvCxnSpPr/>
          <p:nvPr/>
        </p:nvCxnSpPr>
        <p:spPr>
          <a:xfrm>
            <a:off x="5537551" y="197167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47" name="Google Shape;247;p49"/>
          <p:cNvCxnSpPr/>
          <p:nvPr/>
        </p:nvCxnSpPr>
        <p:spPr>
          <a:xfrm>
            <a:off x="6773998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8" name="Google Shape;248;p49"/>
          <p:cNvSpPr/>
          <p:nvPr/>
        </p:nvSpPr>
        <p:spPr>
          <a:xfrm>
            <a:off x="7213808" y="1871662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49" name="Google Shape;249;p49"/>
          <p:cNvCxnSpPr/>
          <p:nvPr/>
        </p:nvCxnSpPr>
        <p:spPr>
          <a:xfrm>
            <a:off x="7865370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0" name="Google Shape;250;p49"/>
          <p:cNvCxnSpPr/>
          <p:nvPr/>
        </p:nvCxnSpPr>
        <p:spPr>
          <a:xfrm>
            <a:off x="5532788" y="225742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51" name="Google Shape;251;p49"/>
          <p:cNvSpPr txBox="1"/>
          <p:nvPr/>
        </p:nvSpPr>
        <p:spPr>
          <a:xfrm>
            <a:off x="391932" y="1721048"/>
            <a:ext cx="207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2.1, 0.1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4.2, 0.8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3.1, 0.9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3.3, 0.2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252" name="Google Shape;252;p49"/>
          <p:cNvSpPr txBox="1"/>
          <p:nvPr/>
        </p:nvSpPr>
        <p:spPr>
          <a:xfrm>
            <a:off x="2656568" y="172104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pic>
        <p:nvPicPr>
          <p:cNvPr id="253" name="Google Shape;253;p4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7728" y="2825016"/>
            <a:ext cx="2694416" cy="132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7280" y="3936339"/>
            <a:ext cx="751651" cy="34453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9"/>
          <p:cNvSpPr/>
          <p:nvPr/>
        </p:nvSpPr>
        <p:spPr>
          <a:xfrm>
            <a:off x="2318395" y="4121209"/>
            <a:ext cx="250988" cy="167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Google Shape;256;p49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0151" y="4166715"/>
            <a:ext cx="112173" cy="7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9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8234" y="1908251"/>
            <a:ext cx="132765" cy="13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9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44312" y="2136283"/>
            <a:ext cx="112167" cy="20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1349" y="4327075"/>
            <a:ext cx="3189625" cy="5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Matrix Multiplication</a:t>
            </a:r>
            <a:endParaRPr/>
          </a:p>
        </p:txBody>
      </p:sp>
      <p:sp>
        <p:nvSpPr>
          <p:cNvPr id="265" name="Google Shape;265;p50"/>
          <p:cNvSpPr/>
          <p:nvPr/>
        </p:nvSpPr>
        <p:spPr>
          <a:xfrm>
            <a:off x="5990914" y="1871662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266" name="Google Shape;266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9204" y="1894065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50"/>
          <p:cNvCxnSpPr/>
          <p:nvPr/>
        </p:nvCxnSpPr>
        <p:spPr>
          <a:xfrm>
            <a:off x="5537551" y="197167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68" name="Google Shape;268;p50"/>
          <p:cNvCxnSpPr/>
          <p:nvPr/>
        </p:nvCxnSpPr>
        <p:spPr>
          <a:xfrm>
            <a:off x="6773998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69" name="Google Shape;269;p50"/>
          <p:cNvSpPr/>
          <p:nvPr/>
        </p:nvSpPr>
        <p:spPr>
          <a:xfrm>
            <a:off x="7213808" y="1871662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70" name="Google Shape;270;p50"/>
          <p:cNvCxnSpPr/>
          <p:nvPr/>
        </p:nvCxnSpPr>
        <p:spPr>
          <a:xfrm>
            <a:off x="7865370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71" name="Google Shape;271;p50"/>
          <p:cNvCxnSpPr/>
          <p:nvPr/>
        </p:nvCxnSpPr>
        <p:spPr>
          <a:xfrm>
            <a:off x="5532788" y="225742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72" name="Google Shape;272;p50"/>
          <p:cNvSpPr txBox="1"/>
          <p:nvPr/>
        </p:nvSpPr>
        <p:spPr>
          <a:xfrm>
            <a:off x="391932" y="1721048"/>
            <a:ext cx="207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2.1, 0.1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4.2, 0.8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3.1, 0.9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3.3, 0.2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273" name="Google Shape;273;p50"/>
          <p:cNvSpPr txBox="1"/>
          <p:nvPr/>
        </p:nvSpPr>
        <p:spPr>
          <a:xfrm>
            <a:off x="2656568" y="172104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pic>
        <p:nvPicPr>
          <p:cNvPr id="274" name="Google Shape;274;p5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8234" y="1908251"/>
            <a:ext cx="132765" cy="13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0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4312" y="2136283"/>
            <a:ext cx="112167" cy="20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0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7275" y="2976711"/>
            <a:ext cx="1601451" cy="39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7728" y="2825016"/>
            <a:ext cx="2694416" cy="132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0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87280" y="3936339"/>
            <a:ext cx="751651" cy="34453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0"/>
          <p:cNvSpPr/>
          <p:nvPr/>
        </p:nvSpPr>
        <p:spPr>
          <a:xfrm>
            <a:off x="2318395" y="4121209"/>
            <a:ext cx="251100" cy="16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0" name="Google Shape;280;p50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50151" y="4166715"/>
            <a:ext cx="112173" cy="7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1349" y="4327075"/>
            <a:ext cx="3189625" cy="5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0" descr="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59427" y="1653226"/>
            <a:ext cx="210725" cy="104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Matrix Multiplication</a:t>
            </a:r>
            <a:endParaRPr/>
          </a:p>
        </p:txBody>
      </p:sp>
      <p:sp>
        <p:nvSpPr>
          <p:cNvPr id="288" name="Google Shape;288;p51"/>
          <p:cNvSpPr/>
          <p:nvPr/>
        </p:nvSpPr>
        <p:spPr>
          <a:xfrm>
            <a:off x="5990914" y="1871662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289" name="Google Shape;289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9204" y="1894065"/>
            <a:ext cx="291196" cy="43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51"/>
          <p:cNvCxnSpPr/>
          <p:nvPr/>
        </p:nvCxnSpPr>
        <p:spPr>
          <a:xfrm>
            <a:off x="5537551" y="197167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91" name="Google Shape;291;p51"/>
          <p:cNvCxnSpPr/>
          <p:nvPr/>
        </p:nvCxnSpPr>
        <p:spPr>
          <a:xfrm>
            <a:off x="6773998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92" name="Google Shape;292;p51"/>
          <p:cNvSpPr/>
          <p:nvPr/>
        </p:nvSpPr>
        <p:spPr>
          <a:xfrm>
            <a:off x="7213808" y="1871662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293" name="Google Shape;293;p51"/>
          <p:cNvCxnSpPr/>
          <p:nvPr/>
        </p:nvCxnSpPr>
        <p:spPr>
          <a:xfrm>
            <a:off x="7865370" y="2109787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94" name="Google Shape;294;p51"/>
          <p:cNvCxnSpPr/>
          <p:nvPr/>
        </p:nvCxnSpPr>
        <p:spPr>
          <a:xfrm>
            <a:off x="5532788" y="2257425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95" name="Google Shape;295;p51"/>
          <p:cNvSpPr txBox="1"/>
          <p:nvPr/>
        </p:nvSpPr>
        <p:spPr>
          <a:xfrm>
            <a:off x="391932" y="1721048"/>
            <a:ext cx="20769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2.1, 0.1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4.2, 0.8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3.1, 0.9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3.3, 0.2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</a:t>
            </a:r>
            <a:endParaRPr sz="500"/>
          </a:p>
        </p:txBody>
      </p:sp>
      <p:sp>
        <p:nvSpPr>
          <p:cNvPr id="296" name="Google Shape;296;p51"/>
          <p:cNvSpPr txBox="1"/>
          <p:nvPr/>
        </p:nvSpPr>
        <p:spPr>
          <a:xfrm>
            <a:off x="2656568" y="1721048"/>
            <a:ext cx="16182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=[[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</a:t>
            </a:r>
            <a:r>
              <a:rPr lang="en" sz="12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[1.0]]</a:t>
            </a:r>
            <a:endParaRPr sz="500"/>
          </a:p>
        </p:txBody>
      </p:sp>
      <p:pic>
        <p:nvPicPr>
          <p:cNvPr id="297" name="Google Shape;297;p5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8234" y="1908251"/>
            <a:ext cx="132765" cy="13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1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4312" y="2136283"/>
            <a:ext cx="112167" cy="20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1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7275" y="2976711"/>
            <a:ext cx="1601451" cy="395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1"/>
          <p:cNvSpPr txBox="1"/>
          <p:nvPr/>
        </p:nvSpPr>
        <p:spPr>
          <a:xfrm>
            <a:off x="5170138" y="3826229"/>
            <a:ext cx="3017400" cy="4392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= torch.nn.Linear(</a:t>
            </a:r>
            <a:r>
              <a:rPr lang="en" sz="13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3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y_prd = linear(x_data)</a:t>
            </a:r>
            <a:endParaRPr sz="500"/>
          </a:p>
        </p:txBody>
      </p:sp>
      <p:pic>
        <p:nvPicPr>
          <p:cNvPr id="301" name="Google Shape;301;p51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7728" y="2825016"/>
            <a:ext cx="2694416" cy="132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87280" y="3936339"/>
            <a:ext cx="751651" cy="34453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/>
          <p:nvPr/>
        </p:nvSpPr>
        <p:spPr>
          <a:xfrm>
            <a:off x="2318395" y="4121209"/>
            <a:ext cx="251100" cy="16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4" name="Google Shape;304;p51" descr="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50151" y="4166715"/>
            <a:ext cx="112173" cy="7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1349" y="4327075"/>
            <a:ext cx="3189625" cy="5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 descr="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59427" y="1653226"/>
            <a:ext cx="210725" cy="104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title"/>
          </p:nvPr>
        </p:nvSpPr>
        <p:spPr>
          <a:xfrm>
            <a:off x="431625" y="274629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 Wide!</a:t>
            </a:r>
            <a:endParaRPr/>
          </a:p>
        </p:txBody>
      </p:sp>
      <p:sp>
        <p:nvSpPr>
          <p:cNvPr id="312" name="Google Shape;312;p52"/>
          <p:cNvSpPr/>
          <p:nvPr/>
        </p:nvSpPr>
        <p:spPr>
          <a:xfrm>
            <a:off x="3289275" y="1411800"/>
            <a:ext cx="10449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313" name="Google Shape;313;p5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1866" y="1442898"/>
            <a:ext cx="404221" cy="598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52"/>
          <p:cNvCxnSpPr/>
          <p:nvPr/>
        </p:nvCxnSpPr>
        <p:spPr>
          <a:xfrm>
            <a:off x="2659943" y="1742352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15" name="Google Shape;315;p52"/>
          <p:cNvCxnSpPr/>
          <p:nvPr/>
        </p:nvCxnSpPr>
        <p:spPr>
          <a:xfrm>
            <a:off x="4376308" y="1742352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16" name="Google Shape;316;p52"/>
          <p:cNvSpPr/>
          <p:nvPr/>
        </p:nvSpPr>
        <p:spPr>
          <a:xfrm>
            <a:off x="4986827" y="1411800"/>
            <a:ext cx="8652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317" name="Google Shape;317;p52"/>
          <p:cNvCxnSpPr/>
          <p:nvPr/>
        </p:nvCxnSpPr>
        <p:spPr>
          <a:xfrm>
            <a:off x="5891287" y="1742352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18" name="Google Shape;318;p52"/>
          <p:cNvCxnSpPr/>
          <p:nvPr/>
        </p:nvCxnSpPr>
        <p:spPr>
          <a:xfrm>
            <a:off x="2659943" y="1647547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19" name="Google Shape;319;p52"/>
          <p:cNvCxnSpPr/>
          <p:nvPr/>
        </p:nvCxnSpPr>
        <p:spPr>
          <a:xfrm>
            <a:off x="2659943" y="1552742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20" name="Google Shape;320;p52"/>
          <p:cNvCxnSpPr/>
          <p:nvPr/>
        </p:nvCxnSpPr>
        <p:spPr>
          <a:xfrm>
            <a:off x="2659943" y="1837156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21" name="Google Shape;321;p52"/>
          <p:cNvCxnSpPr/>
          <p:nvPr/>
        </p:nvCxnSpPr>
        <p:spPr>
          <a:xfrm>
            <a:off x="2673165" y="2026766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22" name="Google Shape;322;p52"/>
          <p:cNvSpPr txBox="1"/>
          <p:nvPr/>
        </p:nvSpPr>
        <p:spPr>
          <a:xfrm>
            <a:off x="2831982" y="1785721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23" name="Google Shape;323;p52"/>
          <p:cNvSpPr/>
          <p:nvPr/>
        </p:nvSpPr>
        <p:spPr>
          <a:xfrm>
            <a:off x="3292557" y="2814497"/>
            <a:ext cx="10449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324" name="Google Shape;324;p5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5149" y="2845595"/>
            <a:ext cx="404221" cy="598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52"/>
          <p:cNvCxnSpPr/>
          <p:nvPr/>
        </p:nvCxnSpPr>
        <p:spPr>
          <a:xfrm>
            <a:off x="2661037" y="3145048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26" name="Google Shape;326;p52"/>
          <p:cNvCxnSpPr/>
          <p:nvPr/>
        </p:nvCxnSpPr>
        <p:spPr>
          <a:xfrm>
            <a:off x="4379590" y="3145048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27" name="Google Shape;327;p52"/>
          <p:cNvSpPr/>
          <p:nvPr/>
        </p:nvSpPr>
        <p:spPr>
          <a:xfrm>
            <a:off x="4990110" y="2814497"/>
            <a:ext cx="8652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328" name="Google Shape;328;p52"/>
          <p:cNvCxnSpPr/>
          <p:nvPr/>
        </p:nvCxnSpPr>
        <p:spPr>
          <a:xfrm>
            <a:off x="5894569" y="3145048"/>
            <a:ext cx="5739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329" name="Google Shape;329;p5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4590" y="3057240"/>
            <a:ext cx="210741" cy="17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9827" y="1316001"/>
            <a:ext cx="210725" cy="104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>
            <a:spLocks noGrp="1"/>
          </p:cNvSpPr>
          <p:nvPr>
            <p:ph type="title"/>
          </p:nvPr>
        </p:nvSpPr>
        <p:spPr>
          <a:xfrm>
            <a:off x="431625" y="274629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 Deep!</a:t>
            </a:r>
            <a:endParaRPr/>
          </a:p>
        </p:txBody>
      </p:sp>
      <p:cxnSp>
        <p:nvCxnSpPr>
          <p:cNvPr id="336" name="Google Shape;336;p53"/>
          <p:cNvCxnSpPr/>
          <p:nvPr/>
        </p:nvCxnSpPr>
        <p:spPr>
          <a:xfrm>
            <a:off x="618969" y="2056884"/>
            <a:ext cx="2040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37" name="Google Shape;337;p53"/>
          <p:cNvSpPr/>
          <p:nvPr/>
        </p:nvSpPr>
        <p:spPr>
          <a:xfrm>
            <a:off x="878670" y="1726332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38" name="Google Shape;338;p53"/>
          <p:cNvCxnSpPr/>
          <p:nvPr/>
        </p:nvCxnSpPr>
        <p:spPr>
          <a:xfrm>
            <a:off x="1901929" y="2056884"/>
            <a:ext cx="2040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39" name="Google Shape;339;p53"/>
          <p:cNvSpPr/>
          <p:nvPr/>
        </p:nvSpPr>
        <p:spPr>
          <a:xfrm>
            <a:off x="2118144" y="1726332"/>
            <a:ext cx="8370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500"/>
          </a:p>
        </p:txBody>
      </p:sp>
      <p:cxnSp>
        <p:nvCxnSpPr>
          <p:cNvPr id="340" name="Google Shape;340;p53"/>
          <p:cNvCxnSpPr/>
          <p:nvPr/>
        </p:nvCxnSpPr>
        <p:spPr>
          <a:xfrm>
            <a:off x="2977119" y="2056884"/>
            <a:ext cx="53388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341" name="Google Shape;341;p5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268" y="1969075"/>
            <a:ext cx="203917" cy="175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7682" y="1748055"/>
            <a:ext cx="404221" cy="59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431625" y="274629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 Deep!</a:t>
            </a:r>
            <a:endParaRPr/>
          </a:p>
        </p:txBody>
      </p:sp>
      <p:pic>
        <p:nvPicPr>
          <p:cNvPr id="348" name="Google Shape;348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3379" y="1797905"/>
            <a:ext cx="391133" cy="598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54"/>
          <p:cNvCxnSpPr/>
          <p:nvPr/>
        </p:nvCxnSpPr>
        <p:spPr>
          <a:xfrm>
            <a:off x="618969" y="2056884"/>
            <a:ext cx="2040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grpSp>
        <p:nvGrpSpPr>
          <p:cNvPr id="350" name="Google Shape;350;p54"/>
          <p:cNvGrpSpPr/>
          <p:nvPr/>
        </p:nvGrpSpPr>
        <p:grpSpPr>
          <a:xfrm>
            <a:off x="878670" y="1726332"/>
            <a:ext cx="2302412" cy="661050"/>
            <a:chOff x="0" y="0"/>
            <a:chExt cx="6139765" cy="1762800"/>
          </a:xfrm>
        </p:grpSpPr>
        <p:sp>
          <p:nvSpPr>
            <p:cNvPr id="351" name="Google Shape;351;p54"/>
            <p:cNvSpPr/>
            <p:nvPr/>
          </p:nvSpPr>
          <p:spPr>
            <a:xfrm>
              <a:off x="0" y="0"/>
              <a:ext cx="2695800" cy="176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cxnSp>
          <p:nvCxnSpPr>
            <p:cNvPr id="352" name="Google Shape;352;p54"/>
            <p:cNvCxnSpPr/>
            <p:nvPr/>
          </p:nvCxnSpPr>
          <p:spPr>
            <a:xfrm>
              <a:off x="2728691" y="881471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53" name="Google Shape;353;p54"/>
            <p:cNvSpPr/>
            <p:nvPr/>
          </p:nvSpPr>
          <p:spPr>
            <a:xfrm>
              <a:off x="3305264" y="0"/>
              <a:ext cx="2232300" cy="17628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54" name="Google Shape;354;p54"/>
            <p:cNvCxnSpPr/>
            <p:nvPr/>
          </p:nvCxnSpPr>
          <p:spPr>
            <a:xfrm>
              <a:off x="5595865" y="881470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pic>
        <p:nvPicPr>
          <p:cNvPr id="355" name="Google Shape;355;p5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268" y="1969075"/>
            <a:ext cx="203917" cy="1756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54"/>
          <p:cNvGrpSpPr/>
          <p:nvPr/>
        </p:nvGrpSpPr>
        <p:grpSpPr>
          <a:xfrm>
            <a:off x="3236820" y="1726332"/>
            <a:ext cx="2302412" cy="661050"/>
            <a:chOff x="0" y="0"/>
            <a:chExt cx="6139765" cy="1762800"/>
          </a:xfrm>
        </p:grpSpPr>
        <p:sp>
          <p:nvSpPr>
            <p:cNvPr id="357" name="Google Shape;357;p54"/>
            <p:cNvSpPr/>
            <p:nvPr/>
          </p:nvSpPr>
          <p:spPr>
            <a:xfrm>
              <a:off x="0" y="0"/>
              <a:ext cx="2695800" cy="176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cxnSp>
          <p:nvCxnSpPr>
            <p:cNvPr id="358" name="Google Shape;358;p54"/>
            <p:cNvCxnSpPr/>
            <p:nvPr/>
          </p:nvCxnSpPr>
          <p:spPr>
            <a:xfrm>
              <a:off x="2728691" y="881471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59" name="Google Shape;359;p54"/>
            <p:cNvSpPr/>
            <p:nvPr/>
          </p:nvSpPr>
          <p:spPr>
            <a:xfrm>
              <a:off x="3305264" y="0"/>
              <a:ext cx="2232300" cy="17628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60" name="Google Shape;360;p54"/>
            <p:cNvCxnSpPr/>
            <p:nvPr/>
          </p:nvCxnSpPr>
          <p:spPr>
            <a:xfrm>
              <a:off x="5595865" y="881470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grpSp>
        <p:nvGrpSpPr>
          <p:cNvPr id="361" name="Google Shape;361;p54"/>
          <p:cNvGrpSpPr/>
          <p:nvPr/>
        </p:nvGrpSpPr>
        <p:grpSpPr>
          <a:xfrm>
            <a:off x="5990613" y="1716957"/>
            <a:ext cx="2302412" cy="661050"/>
            <a:chOff x="0" y="0"/>
            <a:chExt cx="6139765" cy="1762800"/>
          </a:xfrm>
        </p:grpSpPr>
        <p:sp>
          <p:nvSpPr>
            <p:cNvPr id="362" name="Google Shape;362;p54"/>
            <p:cNvSpPr/>
            <p:nvPr/>
          </p:nvSpPr>
          <p:spPr>
            <a:xfrm>
              <a:off x="0" y="0"/>
              <a:ext cx="2695800" cy="176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cxnSp>
          <p:nvCxnSpPr>
            <p:cNvPr id="363" name="Google Shape;363;p54"/>
            <p:cNvCxnSpPr/>
            <p:nvPr/>
          </p:nvCxnSpPr>
          <p:spPr>
            <a:xfrm>
              <a:off x="2728691" y="881471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64" name="Google Shape;364;p54"/>
            <p:cNvSpPr/>
            <p:nvPr/>
          </p:nvSpPr>
          <p:spPr>
            <a:xfrm>
              <a:off x="3305264" y="0"/>
              <a:ext cx="2232300" cy="17628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65" name="Google Shape;365;p54"/>
            <p:cNvCxnSpPr/>
            <p:nvPr/>
          </p:nvCxnSpPr>
          <p:spPr>
            <a:xfrm>
              <a:off x="5595865" y="881470"/>
              <a:ext cx="543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pic>
        <p:nvPicPr>
          <p:cNvPr id="366" name="Google Shape;366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682" y="1748055"/>
            <a:ext cx="404221" cy="59890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4"/>
          <p:cNvSpPr txBox="1"/>
          <p:nvPr/>
        </p:nvSpPr>
        <p:spPr>
          <a:xfrm>
            <a:off x="5623545" y="1901486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68" name="Google Shape;368;p54"/>
          <p:cNvSpPr txBox="1"/>
          <p:nvPr/>
        </p:nvSpPr>
        <p:spPr>
          <a:xfrm>
            <a:off x="2625675" y="2723375"/>
            <a:ext cx="3524700" cy="2223300"/>
          </a:xfrm>
          <a:prstGeom prst="rect">
            <a:avLst/>
          </a:prstGeom>
          <a:noFill/>
          <a:ln w="12700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sigmoid = torch.nn.Sigmoid()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l1 = torch.nn.Linear(</a:t>
            </a:r>
            <a:r>
              <a:rPr lang="en" sz="16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l2 = torch.nn.Linear(</a:t>
            </a:r>
            <a:r>
              <a:rPr lang="en" sz="16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l3 = torch.nn.Linear(</a:t>
            </a:r>
            <a:r>
              <a:rPr lang="en" sz="16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out1    = sigmoid(l1(x_data))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out2    = sigmoid(l2(out1))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y_pred = </a:t>
            </a:r>
            <a:r>
              <a:rPr lang="en" sz="16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sigmoid</a:t>
            </a:r>
            <a:r>
              <a:rPr lang="en" sz="16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(l3(out2)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383072" y="255793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 Activation Functions</a:t>
            </a:r>
            <a:endParaRPr/>
          </a:p>
        </p:txBody>
      </p:sp>
      <p:grpSp>
        <p:nvGrpSpPr>
          <p:cNvPr id="374" name="Google Shape;374;p55"/>
          <p:cNvGrpSpPr/>
          <p:nvPr/>
        </p:nvGrpSpPr>
        <p:grpSpPr>
          <a:xfrm>
            <a:off x="3164689" y="1220292"/>
            <a:ext cx="2814633" cy="476100"/>
            <a:chOff x="1854477" y="1331167"/>
            <a:chExt cx="2814633" cy="476100"/>
          </a:xfrm>
        </p:grpSpPr>
        <p:sp>
          <p:nvSpPr>
            <p:cNvPr id="375" name="Google Shape;375;p55"/>
            <p:cNvSpPr/>
            <p:nvPr/>
          </p:nvSpPr>
          <p:spPr>
            <a:xfrm>
              <a:off x="2575875" y="1331167"/>
              <a:ext cx="752700" cy="47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376" name="Google Shape;376;p5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77914" y="1353570"/>
              <a:ext cx="291196" cy="431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5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54477" y="1413172"/>
              <a:ext cx="312219" cy="3122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8" name="Google Shape;378;p55"/>
            <p:cNvCxnSpPr/>
            <p:nvPr/>
          </p:nvCxnSpPr>
          <p:spPr>
            <a:xfrm>
              <a:off x="2122512" y="1569292"/>
              <a:ext cx="4134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79" name="Google Shape;379;p55"/>
            <p:cNvSpPr/>
            <p:nvPr/>
          </p:nvSpPr>
          <p:spPr>
            <a:xfrm>
              <a:off x="3314508" y="1331167"/>
              <a:ext cx="623400" cy="4761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80" name="Google Shape;380;p55"/>
            <p:cNvCxnSpPr/>
            <p:nvPr/>
          </p:nvCxnSpPr>
          <p:spPr>
            <a:xfrm>
              <a:off x="3974080" y="1569292"/>
              <a:ext cx="4134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sp>
        <p:nvSpPr>
          <p:cNvPr id="381" name="Google Shape;381;p55"/>
          <p:cNvSpPr txBox="1"/>
          <p:nvPr/>
        </p:nvSpPr>
        <p:spPr>
          <a:xfrm>
            <a:off x="3202340" y="4931392"/>
            <a:ext cx="137700" cy="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8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</a:t>
            </a: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27560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483768" y="357986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神經元的功能是求得輸入向量與權向量的內積後，經一個非線性傳遞函式得到一個純量結果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1635646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>
            <a:spLocks noGrp="1"/>
          </p:cNvSpPr>
          <p:nvPr>
            <p:ph type="title"/>
          </p:nvPr>
        </p:nvSpPr>
        <p:spPr>
          <a:xfrm>
            <a:off x="383072" y="255793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Sigmoid: </a:t>
            </a:r>
            <a:r>
              <a:rPr lang="en"/>
              <a:t>Vanishing Gradient Problem</a:t>
            </a:r>
            <a:endParaRPr/>
          </a:p>
        </p:txBody>
      </p:sp>
      <p:grpSp>
        <p:nvGrpSpPr>
          <p:cNvPr id="387" name="Google Shape;387;p56"/>
          <p:cNvGrpSpPr/>
          <p:nvPr/>
        </p:nvGrpSpPr>
        <p:grpSpPr>
          <a:xfrm>
            <a:off x="3164689" y="1220292"/>
            <a:ext cx="2814633" cy="476100"/>
            <a:chOff x="1854477" y="1331167"/>
            <a:chExt cx="2814633" cy="476100"/>
          </a:xfrm>
        </p:grpSpPr>
        <p:sp>
          <p:nvSpPr>
            <p:cNvPr id="388" name="Google Shape;388;p56"/>
            <p:cNvSpPr/>
            <p:nvPr/>
          </p:nvSpPr>
          <p:spPr>
            <a:xfrm>
              <a:off x="2575875" y="1331167"/>
              <a:ext cx="752700" cy="47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389" name="Google Shape;389;p56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77914" y="1353570"/>
              <a:ext cx="291196" cy="431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5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54477" y="1413172"/>
              <a:ext cx="312219" cy="3122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1" name="Google Shape;391;p56"/>
            <p:cNvCxnSpPr/>
            <p:nvPr/>
          </p:nvCxnSpPr>
          <p:spPr>
            <a:xfrm>
              <a:off x="2122512" y="1569292"/>
              <a:ext cx="4134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392" name="Google Shape;392;p56"/>
            <p:cNvSpPr/>
            <p:nvPr/>
          </p:nvSpPr>
          <p:spPr>
            <a:xfrm>
              <a:off x="3314508" y="1331167"/>
              <a:ext cx="623400" cy="476100"/>
            </a:xfrm>
            <a:prstGeom prst="rect">
              <a:avLst/>
            </a:prstGeom>
            <a:solidFill>
              <a:srgbClr val="F3B802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9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Sigmoid</a:t>
              </a:r>
              <a:endParaRPr sz="500"/>
            </a:p>
          </p:txBody>
        </p:sp>
        <p:cxnSp>
          <p:nvCxnSpPr>
            <p:cNvPr id="393" name="Google Shape;393;p56"/>
            <p:cNvCxnSpPr/>
            <p:nvPr/>
          </p:nvCxnSpPr>
          <p:spPr>
            <a:xfrm>
              <a:off x="3974080" y="1569292"/>
              <a:ext cx="4134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sp>
        <p:nvSpPr>
          <p:cNvPr id="394" name="Google Shape;394;p56"/>
          <p:cNvSpPr txBox="1"/>
          <p:nvPr/>
        </p:nvSpPr>
        <p:spPr>
          <a:xfrm>
            <a:off x="3202340" y="4931392"/>
            <a:ext cx="137700" cy="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8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</a:t>
            </a:r>
            <a:r>
              <a:rPr lang="en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1725" y="2133092"/>
            <a:ext cx="4200525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6"/>
          <p:cNvSpPr txBox="1"/>
          <p:nvPr/>
        </p:nvSpPr>
        <p:spPr>
          <a:xfrm>
            <a:off x="3604450" y="3470425"/>
            <a:ext cx="7294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7"/>
              </a:rPr>
              <a:t>http://excelsior-cjh.tistory.com/entry/RNN-LSTMLong-Short-Term-Memory-networks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xfrm>
            <a:off x="-514240" y="246143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 Functions</a:t>
            </a:r>
            <a:endParaRPr/>
          </a:p>
        </p:txBody>
      </p:sp>
      <p:sp>
        <p:nvSpPr>
          <p:cNvPr id="402" name="Google Shape;402;p57"/>
          <p:cNvSpPr/>
          <p:nvPr/>
        </p:nvSpPr>
        <p:spPr>
          <a:xfrm>
            <a:off x="2575875" y="1331167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403" name="Google Shape;403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914" y="1353570"/>
            <a:ext cx="291196" cy="43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4477" y="1413172"/>
            <a:ext cx="312219" cy="312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57"/>
          <p:cNvCxnSpPr/>
          <p:nvPr/>
        </p:nvCxnSpPr>
        <p:spPr>
          <a:xfrm>
            <a:off x="2122512" y="1569292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06" name="Google Shape;406;p57"/>
          <p:cNvSpPr/>
          <p:nvPr/>
        </p:nvSpPr>
        <p:spPr>
          <a:xfrm>
            <a:off x="3314508" y="1331167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407" name="Google Shape;407;p57"/>
          <p:cNvCxnSpPr/>
          <p:nvPr/>
        </p:nvCxnSpPr>
        <p:spPr>
          <a:xfrm>
            <a:off x="3974080" y="1569292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grpSp>
        <p:nvGrpSpPr>
          <p:cNvPr id="408" name="Google Shape;408;p57"/>
          <p:cNvGrpSpPr/>
          <p:nvPr/>
        </p:nvGrpSpPr>
        <p:grpSpPr>
          <a:xfrm>
            <a:off x="1368872" y="1824789"/>
            <a:ext cx="3804750" cy="3276478"/>
            <a:chOff x="-1" y="0"/>
            <a:chExt cx="10146000" cy="8737274"/>
          </a:xfrm>
        </p:grpSpPr>
        <p:sp>
          <p:nvSpPr>
            <p:cNvPr id="409" name="Google Shape;409;p57"/>
            <p:cNvSpPr txBox="1"/>
            <p:nvPr/>
          </p:nvSpPr>
          <p:spPr>
            <a:xfrm>
              <a:off x="-1" y="8284274"/>
              <a:ext cx="101460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800" b="1" i="0" u="sng" strike="noStrike" cap="none">
                  <a:solidFill>
                    <a:schemeClr val="hlink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5"/>
                </a:rPr>
                <a:t>http://rasbt.github.io/mlxtend/user_guide/general_concepts/activation-functions/</a:t>
              </a:r>
              <a:r>
                <a:rPr lang="en" sz="8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endParaRPr sz="500"/>
            </a:p>
          </p:txBody>
        </p:sp>
        <p:pic>
          <p:nvPicPr>
            <p:cNvPr id="410" name="Google Shape;410;p57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59655" y="0"/>
              <a:ext cx="8260385" cy="818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>
            <a:spLocks noGrp="1"/>
          </p:cNvSpPr>
          <p:nvPr>
            <p:ph type="title"/>
          </p:nvPr>
        </p:nvSpPr>
        <p:spPr>
          <a:xfrm>
            <a:off x="-514240" y="246143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 Functions</a:t>
            </a:r>
            <a:endParaRPr/>
          </a:p>
        </p:txBody>
      </p:sp>
      <p:sp>
        <p:nvSpPr>
          <p:cNvPr id="416" name="Google Shape;416;p58"/>
          <p:cNvSpPr/>
          <p:nvPr/>
        </p:nvSpPr>
        <p:spPr>
          <a:xfrm>
            <a:off x="2575875" y="1331167"/>
            <a:ext cx="752700" cy="47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id="417" name="Google Shape;417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914" y="1353570"/>
            <a:ext cx="291196" cy="43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4477" y="1413172"/>
            <a:ext cx="312219" cy="312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58"/>
          <p:cNvCxnSpPr/>
          <p:nvPr/>
        </p:nvCxnSpPr>
        <p:spPr>
          <a:xfrm>
            <a:off x="2122512" y="1569292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420" name="Google Shape;420;p58"/>
          <p:cNvSpPr/>
          <p:nvPr/>
        </p:nvSpPr>
        <p:spPr>
          <a:xfrm>
            <a:off x="3314508" y="1331167"/>
            <a:ext cx="623400" cy="4761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421" name="Google Shape;421;p58"/>
          <p:cNvCxnSpPr/>
          <p:nvPr/>
        </p:nvCxnSpPr>
        <p:spPr>
          <a:xfrm>
            <a:off x="3974080" y="1569292"/>
            <a:ext cx="4134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grpSp>
        <p:nvGrpSpPr>
          <p:cNvPr id="422" name="Google Shape;422;p58"/>
          <p:cNvGrpSpPr/>
          <p:nvPr/>
        </p:nvGrpSpPr>
        <p:grpSpPr>
          <a:xfrm>
            <a:off x="6609720" y="357438"/>
            <a:ext cx="1565081" cy="4657225"/>
            <a:chOff x="0" y="0"/>
            <a:chExt cx="4173550" cy="12419266"/>
          </a:xfrm>
        </p:grpSpPr>
        <p:pic>
          <p:nvPicPr>
            <p:cNvPr id="423" name="Google Shape;423;p58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7800" y="114300"/>
              <a:ext cx="3818318" cy="11914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5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4173550" cy="124192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58"/>
          <p:cNvGrpSpPr/>
          <p:nvPr/>
        </p:nvGrpSpPr>
        <p:grpSpPr>
          <a:xfrm>
            <a:off x="1368872" y="1824789"/>
            <a:ext cx="3804750" cy="3276478"/>
            <a:chOff x="-1" y="0"/>
            <a:chExt cx="10146000" cy="8737274"/>
          </a:xfrm>
        </p:grpSpPr>
        <p:sp>
          <p:nvSpPr>
            <p:cNvPr id="426" name="Google Shape;426;p58"/>
            <p:cNvSpPr txBox="1"/>
            <p:nvPr/>
          </p:nvSpPr>
          <p:spPr>
            <a:xfrm>
              <a:off x="-1" y="8284274"/>
              <a:ext cx="101460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800" b="1" i="0" u="sng" strike="noStrike" cap="none">
                  <a:solidFill>
                    <a:schemeClr val="hlink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7"/>
                </a:rPr>
                <a:t>http://rasbt.github.io/mlxtend/user_guide/general_concepts/activation-functions/</a:t>
              </a:r>
              <a:r>
                <a:rPr lang="en" sz="8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endParaRPr sz="500"/>
            </a:p>
          </p:txBody>
        </p:sp>
        <p:pic>
          <p:nvPicPr>
            <p:cNvPr id="427" name="Google Shape;427;p58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59655" y="0"/>
              <a:ext cx="8260385" cy="818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>
            <a:spLocks noGrp="1"/>
          </p:cNvSpPr>
          <p:nvPr>
            <p:ph type="title"/>
          </p:nvPr>
        </p:nvSpPr>
        <p:spPr>
          <a:xfrm>
            <a:off x="431625" y="345132"/>
            <a:ext cx="8280900" cy="964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Activation Functions</a:t>
            </a:r>
            <a:endParaRPr/>
          </a:p>
        </p:txBody>
      </p:sp>
      <p:sp>
        <p:nvSpPr>
          <p:cNvPr id="433" name="Google Shape;433;p59"/>
          <p:cNvSpPr txBox="1"/>
          <p:nvPr/>
        </p:nvSpPr>
        <p:spPr>
          <a:xfrm>
            <a:off x="2714100" y="4557900"/>
            <a:ext cx="80814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https://dashee87.github.io/data%20science/deep%20learning/visualising-activation-functions-in-neural-networks/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  <p:pic>
        <p:nvPicPr>
          <p:cNvPr id="434" name="Google Shape;4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538" y="1600232"/>
            <a:ext cx="4686918" cy="271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>
            <a:spLocks noGrp="1"/>
          </p:cNvSpPr>
          <p:nvPr>
            <p:ph type="title"/>
          </p:nvPr>
        </p:nvSpPr>
        <p:spPr>
          <a:xfrm>
            <a:off x="3039962" y="273020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Classifying Diabetes</a:t>
            </a:r>
            <a:endParaRPr/>
          </a:p>
        </p:txBody>
      </p:sp>
      <p:pic>
        <p:nvPicPr>
          <p:cNvPr id="440" name="Google Shape;440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0" descr="i6d48r2iVVawPk1d9Z7lBuRU6x1NWFEHfeIemEO6ooCTyTS8wEdGqlXwW0gAWquPB4vePoJvJmWLX1vQ4MWb4-_wGgfC9lk6iNd03UfphMJ2oQhUKbo2Em9hCfGnrYm9WhOif6g8J2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2409" y="1797095"/>
            <a:ext cx="5522549" cy="122841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442" name="Google Shape;442;p60" descr="RHx5ub7gwVar7Va1nYJ5bgQwSiR_ZY8ByYhujBGtJRuI5Ws_3qLWTDo4-nrOcgb_5rkUf7D2TgYGz9d3hDOTIUYFBf27bxX7UQXxWxJ_SH-w8xIcAeqbDGlCY1lPhc-V9lx0wvp8nqM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960" y="212981"/>
            <a:ext cx="1905645" cy="93371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0"/>
          <p:cNvSpPr txBox="1"/>
          <p:nvPr/>
        </p:nvSpPr>
        <p:spPr>
          <a:xfrm>
            <a:off x="1718166" y="3385328"/>
            <a:ext cx="52767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xy = np.loadtxt(</a:t>
            </a:r>
            <a:r>
              <a:rPr lang="en" sz="1000" b="1" i="0" u="none" strike="noStrike" cap="none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'data-diabetes.csv'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delimiter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 b="1" i="0" u="none" strike="noStrike" cap="none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','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 b="0" i="0" u="none" strike="noStrike" cap="non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dtype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=np.float32)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x_data = Variable(torch.from_numpy(xy[:, </a:t>
            </a:r>
            <a:r>
              <a:rPr lang="en" sz="10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:-</a:t>
            </a:r>
            <a:r>
              <a:rPr lang="en" sz="10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]))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y_data = Variable(torch.from_numpy(xy[:, [-</a:t>
            </a:r>
            <a:r>
              <a:rPr lang="en" sz="10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]]))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(x_data.data.shape) # torch.Size([759, 8])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(y_data.data.shape) # torch.Size([759, 1])</a:t>
            </a:r>
            <a:endParaRPr sz="5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1"/>
          <p:cNvSpPr txBox="1">
            <a:spLocks noGrp="1"/>
          </p:cNvSpPr>
          <p:nvPr>
            <p:ph type="title"/>
          </p:nvPr>
        </p:nvSpPr>
        <p:spPr>
          <a:xfrm>
            <a:off x="3039962" y="273020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&amp; Deep</a:t>
            </a:r>
            <a:endParaRPr/>
          </a:p>
        </p:txBody>
      </p:sp>
      <p:pic>
        <p:nvPicPr>
          <p:cNvPr id="449" name="Google Shape;449;p6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1"/>
          <p:cNvSpPr txBox="1"/>
          <p:nvPr/>
        </p:nvSpPr>
        <p:spPr>
          <a:xfrm>
            <a:off x="414925" y="947649"/>
            <a:ext cx="7214100" cy="40383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11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Model(torch.nn.Module):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200" b="1" i="1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In the constructor we instantiate </a:t>
            </a:r>
            <a:r>
              <a:rPr lang="en" sz="11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three</a:t>
            </a: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nn.Linear module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1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torch.nn.Linear(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torch.nn.Linear(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torch.nn.Linear(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.sigmoid = torch.nn.Sigmoid()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200" b="1" i="1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In the forward function we accept a Variable of input data and we must return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a Variable of output data. We can use Modules defined in the constructor as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well as arbitrary operators on Variables.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out1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.sigmoid(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out2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.sigmoid(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.l2(out1))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y_pred = 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.sigmoid(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.l3(out2))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y_pred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>
            <a:spLocks noGrp="1"/>
          </p:cNvSpPr>
          <p:nvPr>
            <p:ph type="title"/>
          </p:nvPr>
        </p:nvSpPr>
        <p:spPr>
          <a:xfrm>
            <a:off x="4596114" y="145428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Classifying Diabetes</a:t>
            </a:r>
            <a:endParaRPr/>
          </a:p>
        </p:txBody>
      </p:sp>
      <p:sp>
        <p:nvSpPr>
          <p:cNvPr id="456" name="Google Shape;456;p62"/>
          <p:cNvSpPr txBox="1"/>
          <p:nvPr/>
        </p:nvSpPr>
        <p:spPr>
          <a:xfrm>
            <a:off x="44188" y="44648"/>
            <a:ext cx="4497000" cy="5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lang="en" sz="700" b="1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'data-diabetes.csv'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700" b="1" i="0" u="none" strike="noStrike" cap="non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x_data = Variable(torch.from_numpy(xy[:, 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:-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y_data = Variable(torch.from_numpy(xy[:, [-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7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Model(torch.nn.Module):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7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200" b="1" i="1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In the constructor we instantiate two nn.Linear module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00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7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torch.nn.Linear(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torch.nn.Linear(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torch.nn.Linear(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.sigmoid = torch.nn.Sigmoid()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200" b="1" i="1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In the forward function we accept a Variable of input data and we must return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a Variable of output data. We can use Modules defined in the constructor as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well as arbitrary operators on Variables.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out1 = 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.sigmoid(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out2 = 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.sigmoid(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.l2(out1))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y_pred = 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.sigmoid(</a:t>
            </a:r>
            <a:r>
              <a:rPr lang="en" sz="7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.l3(out2))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y_pred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our model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Construct our loss function and an Optimizer. The call to model.parameters()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in the SGD constructor will contain the learnable parameters of the two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nn.Linear modules which are members of the model.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criterion = torch.nn.BCELoss(</a:t>
            </a:r>
            <a:r>
              <a:rPr lang="en" sz="7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7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torch.optim.SGD(model.parameters(), </a:t>
            </a:r>
            <a:r>
              <a:rPr lang="en" sz="7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loop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7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lang="en" sz="7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700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Forward pass: Compute predicted y by passing x to the model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y_pred = model(x_data)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Compute and print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loss = criterion(y_pred, y_data)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(epoch, loss.data[</a:t>
            </a:r>
            <a:r>
              <a:rPr lang="en" sz="7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Zero gradients, perform a backward pass, and update the weights.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7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optimizer.zero_grad()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loss.backward()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7" name="Google Shape;457;p6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2" descr="2yYhr_VuwmB_l4ddk_Fj4pnr0PXe-0yjoYM_XG0ZZE1k3bE0HeO8-U__pKBI20Knfh7_heXn673ERI4VZkw-fDXWiMoEozis9OmlzVKDKkiDD2VWyZss37sWZTkAxzKdWHFCXbaZO2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1997" y="3069453"/>
            <a:ext cx="487933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2"/>
          <p:cNvSpPr txBox="1"/>
          <p:nvPr/>
        </p:nvSpPr>
        <p:spPr>
          <a:xfrm>
            <a:off x="4872904" y="3031164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lang="en" sz="1700" b="1" i="0" u="none" strike="noStrike" cap="none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 loss and optimizer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lang="en" sz="1700" b="1" i="0" u="none" strike="noStrike" cap="none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(select from PyTorch API)</a:t>
            </a:r>
            <a:endParaRPr sz="500"/>
          </a:p>
        </p:txBody>
      </p:sp>
      <p:pic>
        <p:nvPicPr>
          <p:cNvPr id="460" name="Google Shape;460;p62" descr="OConiHf09-3d1otJoHaUncKi3XSNZkQPgVumx2XiTNfuVheUQ6MSRNoKzIXk879J6HutJbPBIFdziSubsjW7vjiSkbqaPN0ntv28n02E-m8c_7HbWHnAJD2rqssPlMh3a3nxxA3D_v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4463" y="4181555"/>
            <a:ext cx="488203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2"/>
          <p:cNvSpPr txBox="1"/>
          <p:nvPr/>
        </p:nvSpPr>
        <p:spPr>
          <a:xfrm>
            <a:off x="3545903" y="4143300"/>
            <a:ext cx="42309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7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cycle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7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(forward, backward, update)</a:t>
            </a:r>
            <a:endParaRPr sz="500"/>
          </a:p>
        </p:txBody>
      </p:sp>
      <p:pic>
        <p:nvPicPr>
          <p:cNvPr id="462" name="Google Shape;462;p62" descr="6VqhwWvXFhSt2CvTqHgSYEBekFdAvqQdVm9fUSw_5YppHeIrOB_3z1v0WcKRPyyRiE61zuf7KkaOhmkjcESVNLvd3PCPS53qN5WwmvVNhITUH-g3IZ4iuLdrmZQgYajSnza1vLFX2Lc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1372" y="1150319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2"/>
          <p:cNvSpPr txBox="1"/>
          <p:nvPr/>
        </p:nvSpPr>
        <p:spPr>
          <a:xfrm>
            <a:off x="3509275" y="1240650"/>
            <a:ext cx="3387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lang="en" sz="1700" b="1" i="0" u="none" strike="noStrike" cap="none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your model using class</a:t>
            </a:r>
            <a:endParaRPr sz="5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dataset size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907704" y="1851670"/>
            <a:ext cx="4896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60,000 training data images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10,000 test data images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28 x 28 grayscale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With labeled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Very old-school format to download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Most of the frameworks include it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Hand-written digits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Hello world of AI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563638"/>
            <a:ext cx="6796087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Flatten the 28 x 28 image to 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/>
              <a:t>a 784 x 1 tensor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707654"/>
            <a:ext cx="6552728" cy="310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神經元的作用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563638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995936" y="1347614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把一個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n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維向量空間用一個超平面分割成兩部分（稱之為判斷邊界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）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給定一個輸入向量，神經元可以判斷出這個向量位於超平面的哪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一邊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5936" y="2931790"/>
            <a:ext cx="29374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Could be more layers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720" y="1347614"/>
            <a:ext cx="5383758" cy="342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weights and biases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808" y="1203598"/>
            <a:ext cx="3744416" cy="373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graidents to calculate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736" y="1563638"/>
            <a:ext cx="447675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啟動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激活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傳遞函數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把輸出結果值轉換到一個期望的範圍值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通常表示這個神經元啟動的「可能性」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感知器的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binary(0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最常用的是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(sigmoid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不同的啟動函數造就不同性質的神經元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25263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的期望特色</a:t>
            </a: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非線性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連續可微分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單一性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25" y="215900"/>
            <a:ext cx="793115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6399</Words>
  <Application>Microsoft Office PowerPoint</Application>
  <PresentationFormat>如螢幕大小 (16:9)</PresentationFormat>
  <Paragraphs>1162</Paragraphs>
  <Slides>62</Slides>
  <Notes>58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62</vt:i4>
      </vt:variant>
    </vt:vector>
  </HeadingPairs>
  <TitlesOfParts>
    <vt:vector size="75" baseType="lpstr">
      <vt:lpstr>Arial</vt:lpstr>
      <vt:lpstr>新細明體</vt:lpstr>
      <vt:lpstr>Helvetica Neue</vt:lpstr>
      <vt:lpstr>微軟正黑體</vt:lpstr>
      <vt:lpstr>Gill Sans</vt:lpstr>
      <vt:lpstr>Wingdings</vt:lpstr>
      <vt:lpstr>Helvetica Neue Medium</vt:lpstr>
      <vt:lpstr>Helvetica Neue Light</vt:lpstr>
      <vt:lpstr>Consolas</vt:lpstr>
      <vt:lpstr>Merriweather Sans</vt:lpstr>
      <vt:lpstr>Simple Light</vt:lpstr>
      <vt:lpstr>White</vt:lpstr>
      <vt:lpstr>White</vt:lpstr>
      <vt:lpstr>投影片 1</vt:lpstr>
      <vt:lpstr>神經細胞</vt:lpstr>
      <vt:lpstr>模擬神經細胞</vt:lpstr>
      <vt:lpstr>模擬神經細胞</vt:lpstr>
      <vt:lpstr>神經元(模擬神經細胞)</vt:lpstr>
      <vt:lpstr>神經元的作用</vt:lpstr>
      <vt:lpstr>Activation Function (啟動/激活/傳遞函數)</vt:lpstr>
      <vt:lpstr>Activation Function的期望特色 </vt:lpstr>
      <vt:lpstr>投影片 9</vt:lpstr>
      <vt:lpstr>投影片 10</vt:lpstr>
      <vt:lpstr>類神經網路(Neural Network)</vt:lpstr>
      <vt:lpstr>類神經網路(Neural Network)</vt:lpstr>
      <vt:lpstr>Neural network</vt:lpstr>
      <vt:lpstr>Structure of a deep nn or feedforward neural network</vt:lpstr>
      <vt:lpstr>多重感知器Multi-layer Perceptrons (MLP)</vt:lpstr>
      <vt:lpstr>For every neuron</vt:lpstr>
      <vt:lpstr>感知器(Perceptrons)</vt:lpstr>
      <vt:lpstr>感知器(Perceptrons)</vt:lpstr>
      <vt:lpstr>感知器(Perceptrons)</vt:lpstr>
      <vt:lpstr>感知器(Perceptrons)</vt:lpstr>
      <vt:lpstr>感知器的問題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Use perceptrons doing logic gate NAND</vt:lpstr>
      <vt:lpstr>The meaning of weight/bias updates</vt:lpstr>
      <vt:lpstr>只有0或1而無法微調的感知器</vt:lpstr>
      <vt:lpstr>Smooth it</vt:lpstr>
      <vt:lpstr>S型神經元(Sigmoid Neuron)</vt:lpstr>
      <vt:lpstr>S型神經元(Sigmoid Neuron)</vt:lpstr>
      <vt:lpstr>S型神經元(Sigmoid Neuron)</vt:lpstr>
      <vt:lpstr>Toward Deep Learning Face recognization</vt:lpstr>
      <vt:lpstr>Toward Deep Learning Face recognization</vt:lpstr>
      <vt:lpstr>Toward Deep Learning Face recognization</vt:lpstr>
      <vt:lpstr>Toward Deep Learning Layers to represent features</vt:lpstr>
      <vt:lpstr>Toward Deep Learning Layers to represent features</vt:lpstr>
      <vt:lpstr>PHD Program Application</vt:lpstr>
      <vt:lpstr>GPA enough?  How about experience and others?</vt:lpstr>
      <vt:lpstr>Matrix Multiplication</vt:lpstr>
      <vt:lpstr>Matrix Multiplication</vt:lpstr>
      <vt:lpstr>Matrix Multiplication</vt:lpstr>
      <vt:lpstr>Matrix Multiplication</vt:lpstr>
      <vt:lpstr>Go Wide!</vt:lpstr>
      <vt:lpstr>Go Deep!</vt:lpstr>
      <vt:lpstr>Go Deep!</vt:lpstr>
      <vt:lpstr>Sigmoid Activation Functions</vt:lpstr>
      <vt:lpstr>Sigmoid: Vanishing Gradient Problem</vt:lpstr>
      <vt:lpstr>Activation Functions</vt:lpstr>
      <vt:lpstr>Activation Functions</vt:lpstr>
      <vt:lpstr>Many Activation Functions</vt:lpstr>
      <vt:lpstr>Classifying Diabetes</vt:lpstr>
      <vt:lpstr>Wide &amp; Deep</vt:lpstr>
      <vt:lpstr>Classifying Diabetes</vt:lpstr>
      <vt:lpstr>MNIST dataset size</vt:lpstr>
      <vt:lpstr>Hand-written digits Hello world of AI</vt:lpstr>
      <vt:lpstr>Flatten the 28 x 28 image to  a 784 x 1 tensor</vt:lpstr>
      <vt:lpstr>Could be more layers</vt:lpstr>
      <vt:lpstr>So many weights and biases</vt:lpstr>
      <vt:lpstr>So many graidents to calculate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72</cp:revision>
  <dcterms:modified xsi:type="dcterms:W3CDTF">2019-03-09T18:06:41Z</dcterms:modified>
</cp:coreProperties>
</file>